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75ee7e0af_0_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875ee7e0af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0dc9e4c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0dc9e4c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d85e90e9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d85e90e9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d85e90e9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d85e90e9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d85e90e9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d85e90e9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d85e90e9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d85e90e9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d85e90e9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d85e90e9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d85e90e9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d85e90e9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On arrive ici à la fin de ce premier atelier.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Y a t-il des questions qui n’ont pas été traitées ou qui surgissent justement ?</a:t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d85e90e97_0_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Merci pour votre participation à ce premier atelier. Le prochain RDV c’est dans 2 semaines : on abordera le cadre légal appliqué à la sobriété et responsabilité numérique.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D’ici là je reste bien sur à disposition, si vous avez des questions qui viendraient après ce kit, des remarques, des besoins, je reste bien sur disponible.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4" name="Google Shape;134;gdd85e90e97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371600" y="2914650"/>
            <a:ext cx="64008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>
  <p:cSld name="Titre et texte vertical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457200" y="69057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457200" y="1200150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>
  <p:cSld name="Titre vertical et tex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6629400" y="0"/>
            <a:ext cx="2057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457200" y="205978"/>
            <a:ext cx="6019800" cy="4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69057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>
  <p:cSld name="En-tête de sec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2312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>
  <p:cSld name="Deux contenu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69057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200150"/>
            <a:ext cx="4038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b="0" i="0" sz="2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–"/>
              <a:defRPr b="0" i="0" sz="2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b="0" i="0" sz="2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–"/>
              <a:defRPr b="0" i="0" sz="2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»"/>
              <a:defRPr b="0" i="0" sz="2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>
  <p:cSld name="Comparais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192608"/>
            <a:ext cx="82296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1076599"/>
            <a:ext cx="40401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  <a:defRPr b="1" i="0" sz="2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>
  <p:cSld name="Titre seul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57200" y="69057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V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>
  <p:cSld name="Contenu avec légen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57200" y="0"/>
            <a:ext cx="30084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3575050" y="204788"/>
            <a:ext cx="5111700" cy="4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>
  <p:cSld name="Image avec légen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69057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015775" y="251075"/>
            <a:ext cx="3789300" cy="4701000"/>
          </a:xfrm>
          <a:prstGeom prst="rect">
            <a:avLst/>
          </a:prstGeom>
          <a:solidFill>
            <a:srgbClr val="00B5C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189475" y="1613400"/>
            <a:ext cx="34419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Quel cadre légal pour la sobriété et responsabilité numérique ?</a:t>
            </a:r>
            <a:endParaRPr sz="1500">
              <a:solidFill>
                <a:srgbClr val="3F3F3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310825" y="3899775"/>
            <a:ext cx="31992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 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Jean Anaël GOBBE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Sébastien DAMBRE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77300" y="3430275"/>
            <a:ext cx="4692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800">
                <a:solidFill>
                  <a:srgbClr val="FFFFFF"/>
                </a:solidFill>
                <a:highlight>
                  <a:srgbClr val="E40428"/>
                </a:highlight>
                <a:latin typeface="Montserrat"/>
                <a:ea typeface="Montserrat"/>
                <a:cs typeface="Montserrat"/>
                <a:sym typeface="Montserrat"/>
              </a:rPr>
              <a:t> Jeudi 3 juin de 9h00 à 10h30</a:t>
            </a:r>
            <a:endParaRPr b="1" i="1" sz="1800">
              <a:solidFill>
                <a:srgbClr val="FFFFFF"/>
              </a:solidFill>
              <a:highlight>
                <a:srgbClr val="E4042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800">
                <a:solidFill>
                  <a:srgbClr val="FFFFFF"/>
                </a:solidFill>
                <a:highlight>
                  <a:srgbClr val="00B5C4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1" sz="1800">
              <a:solidFill>
                <a:srgbClr val="FFFFFF"/>
              </a:solidFill>
              <a:highlight>
                <a:srgbClr val="00B5C4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167611" y="542950"/>
            <a:ext cx="3199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00" y="3951075"/>
            <a:ext cx="4692751" cy="101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5310836" y="494425"/>
            <a:ext cx="3199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 kit #Sobriété et Responsabilité Numérique</a:t>
            </a:r>
            <a:endParaRPr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03550" y="4905975"/>
            <a:ext cx="530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800">
                <a:latin typeface="Calibri"/>
                <a:ea typeface="Calibri"/>
                <a:cs typeface="Calibri"/>
                <a:sym typeface="Calibri"/>
              </a:rPr>
              <a:t>Crédit image : storyset.com</a:t>
            </a:r>
            <a:endParaRPr i="1"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263" y="253500"/>
            <a:ext cx="3125475" cy="31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0" y="0"/>
            <a:ext cx="488400" cy="1323900"/>
          </a:xfrm>
          <a:prstGeom prst="rect">
            <a:avLst/>
          </a:prstGeom>
          <a:solidFill>
            <a:srgbClr val="00B5C4"/>
          </a:solidFill>
          <a:ln cap="flat" cmpd="sng" w="9525">
            <a:solidFill>
              <a:srgbClr val="00B5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5C4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100" y="125500"/>
            <a:ext cx="883025" cy="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488400" y="1323900"/>
            <a:ext cx="8274900" cy="3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18932"/>
                </a:solidFill>
                <a:latin typeface="Montserrat"/>
                <a:ea typeface="Montserrat"/>
                <a:cs typeface="Montserrat"/>
                <a:sym typeface="Montserrat"/>
              </a:rPr>
              <a:t>Atelier 1 : Sobriété et responsabilité numérique : késako ? </a:t>
            </a:r>
            <a:endParaRPr sz="1600">
              <a:solidFill>
                <a:srgbClr val="F189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400"/>
              <a:buFont typeface="Montserrat"/>
              <a:buChar char="✓"/>
            </a:pP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Introduction et contexte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400"/>
              <a:buFont typeface="Montserrat"/>
              <a:buChar char="✓"/>
            </a:pP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glossaire </a:t>
            </a:r>
            <a:endParaRPr i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400"/>
              <a:buFont typeface="Montserrat"/>
              <a:buChar char="✓"/>
            </a:pP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Pourquoi parler de sobriété et responsabilité numérique ?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05325" y="290563"/>
            <a:ext cx="60693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latin typeface="Montserrat"/>
                <a:ea typeface="Montserrat"/>
                <a:cs typeface="Montserrat"/>
                <a:sym typeface="Montserrat"/>
              </a:rPr>
              <a:t>Rappel de la session précédente</a:t>
            </a:r>
            <a:endParaRPr b="1" sz="2400">
              <a:solidFill>
                <a:srgbClr val="00B5C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0" y="0"/>
            <a:ext cx="488400" cy="1323900"/>
          </a:xfrm>
          <a:prstGeom prst="rect">
            <a:avLst/>
          </a:prstGeom>
          <a:solidFill>
            <a:srgbClr val="00B5C4"/>
          </a:solidFill>
          <a:ln cap="flat" cmpd="sng" w="9525">
            <a:solidFill>
              <a:srgbClr val="00B5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5C4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100" y="125500"/>
            <a:ext cx="883025" cy="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1129550" y="3631650"/>
            <a:ext cx="27840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B5C4"/>
                </a:solidFill>
                <a:latin typeface="Montserrat"/>
                <a:ea typeface="Montserrat"/>
                <a:cs typeface="Montserrat"/>
                <a:sym typeface="Montserrat"/>
              </a:rPr>
              <a:t>Jean Anaël GOBBE</a:t>
            </a:r>
            <a:endParaRPr>
              <a:solidFill>
                <a:srgbClr val="00B5C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>
                <a:latin typeface="Montserrat"/>
                <a:ea typeface="Montserrat"/>
                <a:cs typeface="Montserrat"/>
                <a:sym typeface="Montserrat"/>
              </a:rPr>
              <a:t>Logic Consulting - Aristys Web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705325" y="290563"/>
            <a:ext cx="60693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latin typeface="Montserrat"/>
                <a:ea typeface="Montserrat"/>
                <a:cs typeface="Montserrat"/>
                <a:sym typeface="Montserrat"/>
              </a:rPr>
              <a:t>Rappel de la session précédente</a:t>
            </a:r>
            <a:endParaRPr b="1" sz="2400">
              <a:solidFill>
                <a:srgbClr val="00B5C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8875" y="1615725"/>
            <a:ext cx="196533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500" y="1615725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5301450" y="3631650"/>
            <a:ext cx="22611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B5C4"/>
                </a:solidFill>
                <a:latin typeface="Montserrat"/>
                <a:ea typeface="Montserrat"/>
                <a:cs typeface="Montserrat"/>
                <a:sym typeface="Montserrat"/>
              </a:rPr>
              <a:t>Sébastien DAMBRE</a:t>
            </a:r>
            <a:endParaRPr b="1" sz="1600">
              <a:solidFill>
                <a:srgbClr val="00B5C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ID3 Avocats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0" y="0"/>
            <a:ext cx="488400" cy="1323900"/>
          </a:xfrm>
          <a:prstGeom prst="rect">
            <a:avLst/>
          </a:prstGeom>
          <a:solidFill>
            <a:srgbClr val="00B5C4"/>
          </a:solidFill>
          <a:ln cap="flat" cmpd="sng" w="9525">
            <a:solidFill>
              <a:srgbClr val="00B5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5C4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100" y="125500"/>
            <a:ext cx="883025" cy="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705325" y="290563"/>
            <a:ext cx="60693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latin typeface="Montserrat"/>
                <a:ea typeface="Montserrat"/>
                <a:cs typeface="Montserrat"/>
                <a:sym typeface="Montserrat"/>
              </a:rPr>
              <a:t>SOMMAIRE</a:t>
            </a:r>
            <a:endParaRPr b="1" sz="2400">
              <a:solidFill>
                <a:srgbClr val="00B5C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88400" y="1323900"/>
            <a:ext cx="8274900" cy="3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600"/>
              <a:buFont typeface="Montserrat"/>
              <a:buChar char="✓"/>
            </a:pPr>
            <a:r>
              <a:rPr lang="fr-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web une profession non réglementée ?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600"/>
              <a:buFont typeface="Montserrat"/>
              <a:buChar char="✓"/>
            </a:pPr>
            <a:r>
              <a:rPr lang="fr-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Qu’en est-il de l’éco-conception web ?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600"/>
              <a:buFont typeface="Montserrat"/>
              <a:buChar char="✓"/>
            </a:pPr>
            <a:r>
              <a:rPr lang="fr-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Qu’est ce que ca va changer au quotidien ?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0" y="0"/>
            <a:ext cx="488400" cy="1323900"/>
          </a:xfrm>
          <a:prstGeom prst="rect">
            <a:avLst/>
          </a:prstGeom>
          <a:solidFill>
            <a:srgbClr val="00B5C4"/>
          </a:solidFill>
          <a:ln cap="flat" cmpd="sng" w="9525">
            <a:solidFill>
              <a:srgbClr val="00B5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5C4"/>
              </a:solidFill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100" y="125500"/>
            <a:ext cx="883025" cy="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705325" y="290563"/>
            <a:ext cx="60693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WEB UNE PROFESSION NON RÉGLEMENTÉE ?</a:t>
            </a:r>
            <a:endParaRPr b="1" sz="2400">
              <a:solidFill>
                <a:srgbClr val="00B5C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88400" y="1323900"/>
            <a:ext cx="8274900" cy="3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Réglementation française applicable au web :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Modération des propos </a:t>
            </a: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discriminatoires</a:t>
            </a: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violents, raciaux, ethniques et/ou religieux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Loi informatique et libertés (1978) RGPD (2018)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Loi pour l’accessibilité web (2009) = référentiel RGAA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Plusieurs cadrages sectoriels par différentes sources et moyens :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Référentiel Opquast = qualité web avec une orientation accessibilité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Plusieurs normes ISO (qualité) existent autour de l’audit de sites ou de l’UX Design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W3C = organisme international sur l’orientation du web = accessibilité et contrôle des sites = qualité web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Google = </a:t>
            </a: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black hat</a:t>
            </a:r>
            <a:r>
              <a:rPr lang="fr-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(SEO) et intervention sur des cas extrêmes ; sanctions en termes de référencement sur la qualité des sites (certificat https)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9450" y="340075"/>
            <a:ext cx="1931624" cy="11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0" y="0"/>
            <a:ext cx="488400" cy="1323900"/>
          </a:xfrm>
          <a:prstGeom prst="rect">
            <a:avLst/>
          </a:prstGeom>
          <a:solidFill>
            <a:srgbClr val="00B5C4"/>
          </a:solidFill>
          <a:ln cap="flat" cmpd="sng" w="9525">
            <a:solidFill>
              <a:srgbClr val="00B5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5C4"/>
              </a:solidFill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100" y="125500"/>
            <a:ext cx="883025" cy="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705325" y="290563"/>
            <a:ext cx="60693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QU’EN EST-IL DE 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L’ÉCO-CONCEPTION WEB ? </a:t>
            </a:r>
            <a:endParaRPr i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488400" y="1323900"/>
            <a:ext cx="8274900" cy="3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400"/>
              <a:buFont typeface="Montserrat"/>
              <a:buChar char="✓"/>
            </a:pPr>
            <a:r>
              <a:rPr lang="fr-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Aujourd’hui, il n’y a rien à part des initiatives de référentiels et de guide bonnes pratiques issus d’organisations plus ou moins de confiance.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400"/>
              <a:buFont typeface="Montserrat"/>
              <a:buChar char="✓"/>
            </a:pPr>
            <a:r>
              <a:rPr lang="fr-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1/ GreenIT publie un guide de bonnes pratiques dont la 4</a:t>
            </a:r>
            <a:r>
              <a:rPr baseline="30000" lang="fr-FR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ème</a:t>
            </a:r>
            <a:r>
              <a:rPr lang="fr-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édition est en cours de préparation (le Guide des 115 Bonnes Pratiques). ARISTYS a repris ce guide pour en faire un référentiel de qualité agile et applicable.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40428"/>
              </a:buClr>
              <a:buSzPts val="1400"/>
              <a:buFont typeface="Montserrat"/>
              <a:buChar char="✓"/>
            </a:pPr>
            <a:r>
              <a:rPr lang="fr-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2/ L’INR a fait un référentiel de qualité en s’appuyant sur des experts bénévoles du sujet dans le but d’anticiper une normalisation et son application.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40428"/>
              </a:buClr>
              <a:buSzPts val="1400"/>
              <a:buFont typeface="Montserrat"/>
              <a:buChar char="✓"/>
            </a:pPr>
            <a:r>
              <a:rPr lang="fr-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norme de qualité ISO 14001 et 14040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40428"/>
              </a:buClr>
              <a:buSzPts val="1400"/>
              <a:buFont typeface="Montserrat"/>
              <a:buChar char="✓"/>
            </a:pPr>
            <a:r>
              <a:rPr lang="fr-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Il y a tout de même un projet de loi qui est passé en première lecture au Sénat le 13 janvier 2021.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40428"/>
              </a:buClr>
              <a:buSzPts val="1400"/>
              <a:buFont typeface="Montserrat"/>
              <a:buChar char="✓"/>
            </a:pPr>
            <a:r>
              <a:rPr lang="fr-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 projet de loi est en phase avec la politique européenne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Droit Communautaire (EU)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0" y="0"/>
            <a:ext cx="488400" cy="1323900"/>
          </a:xfrm>
          <a:prstGeom prst="rect">
            <a:avLst/>
          </a:prstGeom>
          <a:solidFill>
            <a:srgbClr val="00B5C4"/>
          </a:solidFill>
          <a:ln cap="flat" cmpd="sng" w="9525">
            <a:solidFill>
              <a:srgbClr val="00B5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5C4"/>
              </a:solidFill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100" y="125500"/>
            <a:ext cx="883025" cy="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705325" y="290563"/>
            <a:ext cx="60693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QU’EST CE QUE CA VA CHANGER AU QUOTIDIEN ?</a:t>
            </a:r>
            <a:endParaRPr i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488400" y="1323900"/>
            <a:ext cx="8274900" cy="3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Distinction des différentes cibles :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600"/>
              <a:buFont typeface="Montserrat"/>
              <a:buAutoNum type="arabicPeriod"/>
            </a:pPr>
            <a:r>
              <a:rPr lang="fr-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institutionnelles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600"/>
              <a:buFont typeface="Montserrat"/>
              <a:buAutoNum type="arabicPeriod"/>
            </a:pPr>
            <a:r>
              <a:rPr lang="fr-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organisations (sociétés ou associations) soumises au normes ISO 14001 et suivantes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600"/>
              <a:buFont typeface="Montserrat"/>
              <a:buAutoNum type="arabicPeriod"/>
            </a:pPr>
            <a:r>
              <a:rPr lang="fr-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petites entreprises TPE/PME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QUESTIONS :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fr-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Est-ce que l’éco-conception numérique risque de devenir une exigence régulière dans les appels d’offres ou les appels à projets ?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fr-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Est-ce que la conformité en éco-conception numérique deviendra obligatoire quand vous voudrez travailler avec/pour des organisations qui y sont soumises?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fr-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Quel coût cela peut représenter pour une agence digitale de 5 à 20 personnes ?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0" y="0"/>
            <a:ext cx="488400" cy="1323900"/>
          </a:xfrm>
          <a:prstGeom prst="rect">
            <a:avLst/>
          </a:prstGeom>
          <a:solidFill>
            <a:srgbClr val="00B5C4"/>
          </a:solidFill>
          <a:ln cap="flat" cmpd="sng" w="9525">
            <a:solidFill>
              <a:srgbClr val="00B5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5C4"/>
              </a:solidFill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100" y="125500"/>
            <a:ext cx="883025" cy="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705325" y="290563"/>
            <a:ext cx="60693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latin typeface="Montserrat"/>
                <a:ea typeface="Montserrat"/>
                <a:cs typeface="Montserrat"/>
                <a:sym typeface="Montserrat"/>
              </a:rPr>
              <a:t>Des questions ?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488400" y="1323900"/>
            <a:ext cx="8198400" cy="1196400"/>
          </a:xfrm>
          <a:prstGeom prst="rect">
            <a:avLst/>
          </a:prstGeom>
          <a:solidFill>
            <a:srgbClr val="EFE0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600"/>
              <a:buFont typeface="Montserrat"/>
              <a:buChar char="✓"/>
            </a:pPr>
            <a:r>
              <a:rPr i="1" lang="fr-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web une profession non réglementée ?</a:t>
            </a:r>
            <a:endParaRPr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600"/>
              <a:buFont typeface="Montserrat"/>
              <a:buChar char="✓"/>
            </a:pPr>
            <a:r>
              <a:rPr i="1" lang="fr-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Qu’en est-il de l’éco-conception web ? </a:t>
            </a:r>
            <a:endParaRPr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600"/>
              <a:buFont typeface="Montserrat"/>
              <a:buChar char="✓"/>
            </a:pPr>
            <a:r>
              <a:rPr i="1" lang="fr-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Qu’est ce que ca va changer au quotidien ? </a:t>
            </a:r>
            <a:endParaRPr i="1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925" y="1807800"/>
            <a:ext cx="2623025" cy="262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103550" y="4905975"/>
            <a:ext cx="530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800">
                <a:latin typeface="Montserrat"/>
                <a:ea typeface="Montserrat"/>
                <a:cs typeface="Montserrat"/>
                <a:sym typeface="Montserrat"/>
              </a:rPr>
              <a:t>Crédit image : storyset.com</a:t>
            </a:r>
            <a:endParaRPr i="1"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/>
          <p:nvPr/>
        </p:nvSpPr>
        <p:spPr>
          <a:xfrm>
            <a:off x="5015775" y="251075"/>
            <a:ext cx="3789300" cy="4701000"/>
          </a:xfrm>
          <a:prstGeom prst="rect">
            <a:avLst/>
          </a:prstGeom>
          <a:solidFill>
            <a:srgbClr val="F1893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5189475" y="1497000"/>
            <a:ext cx="34419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Comment suivre la démarche sobriété et responsabilité numérique dans mon entreprise</a:t>
            </a:r>
            <a:r>
              <a:rPr b="1" lang="fr-FR" sz="2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?</a:t>
            </a:r>
            <a:endParaRPr b="1" sz="2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5310836" y="4068338"/>
            <a:ext cx="3199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 Laurent Eskenazi et Eric Fourboul - Groupe BOAVISTA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103550" y="3312225"/>
            <a:ext cx="4692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800">
                <a:solidFill>
                  <a:srgbClr val="FFFFFF"/>
                </a:solidFill>
                <a:highlight>
                  <a:srgbClr val="00975F"/>
                </a:highlight>
                <a:latin typeface="Montserrat"/>
                <a:ea typeface="Montserrat"/>
                <a:cs typeface="Montserrat"/>
                <a:sym typeface="Montserrat"/>
              </a:rPr>
              <a:t> Jeudi 17 juin de 9h00 à 10h30</a:t>
            </a:r>
            <a:endParaRPr b="1" i="1" sz="1800">
              <a:solidFill>
                <a:srgbClr val="FFFFFF"/>
              </a:solidFill>
              <a:highlight>
                <a:srgbClr val="00975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800">
                <a:solidFill>
                  <a:srgbClr val="FFFFFF"/>
                </a:solidFill>
                <a:highlight>
                  <a:srgbClr val="00975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1" sz="1800">
              <a:solidFill>
                <a:srgbClr val="FFFFFF"/>
              </a:solidFill>
              <a:highlight>
                <a:srgbClr val="00975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5167611" y="542950"/>
            <a:ext cx="3199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5310836" y="494425"/>
            <a:ext cx="3199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 kit #Sobriété et Responsabilité Numérique</a:t>
            </a:r>
            <a:endParaRPr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355200" y="2912025"/>
            <a:ext cx="470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Montserrat"/>
                <a:ea typeface="Montserrat"/>
                <a:cs typeface="Montserrat"/>
                <a:sym typeface="Montserrat"/>
              </a:rPr>
              <a:t>Prochain RDV le...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75" y="791450"/>
            <a:ext cx="2442125" cy="24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290975" y="4551875"/>
            <a:ext cx="470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Montserrat"/>
                <a:ea typeface="Montserrat"/>
                <a:cs typeface="Montserrat"/>
                <a:sym typeface="Montserrat"/>
              </a:rPr>
              <a:t>Questions ? Remarques ?  </a:t>
            </a:r>
            <a:r>
              <a:rPr i="1" lang="fr-FR" sz="1200" u="sng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kassandra.bigot@spn.asso.fr</a:t>
            </a:r>
            <a:endParaRPr i="1" sz="1200" u="sng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103550" y="4905975"/>
            <a:ext cx="530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800">
                <a:latin typeface="Montserrat"/>
                <a:ea typeface="Montserrat"/>
                <a:cs typeface="Montserrat"/>
                <a:sym typeface="Montserrat"/>
              </a:rPr>
              <a:t>Crédit image : storyset.com</a:t>
            </a:r>
            <a:endParaRPr i="1"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